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6858000" cx="9144000"/>
  <p:notesSz cx="6797675" cy="98742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1"/>
            <a:ext cx="2945659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4" y="1"/>
            <a:ext cx="2945659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30275" y="739775"/>
            <a:ext cx="4937125" cy="37036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690269"/>
            <a:ext cx="5438140" cy="4443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9378825"/>
            <a:ext cx="2945659" cy="4937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4" y="9378825"/>
            <a:ext cx="2945659" cy="49371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79768" y="4690269"/>
            <a:ext cx="5438140" cy="4443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8" name="Google Shape;68;p1:notes"/>
          <p:cNvSpPr/>
          <p:nvPr>
            <p:ph idx="2" type="sldImg"/>
          </p:nvPr>
        </p:nvSpPr>
        <p:spPr>
          <a:xfrm>
            <a:off x="930275" y="739775"/>
            <a:ext cx="4937125" cy="37036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6c14cba3d_0_54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6c14cba3d_0_54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a6c14cba3d_0_54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6c14cba3d_0_318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6c14cba3d_0_318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a6c14cba3d_0_318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a2d39bc31_0_99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a2d39bc31_0_99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fa2d39bc31_0_99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a2d39bc31_0_109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a2d39bc31_0_109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fa2d39bc31_0_109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6c14cba3d_0_309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6c14cba3d_0_309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a6c14cba3d_0_309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a2d39bc31_0_128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a2d39bc31_0_128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fa2d39bc31_0_128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a2d39bc31_0_147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a2d39bc31_0_147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fa2d39bc31_0_147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a2d39bc31_0_158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a2d39bc31_0_158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fa2d39bc31_0_158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a2d39bc31_0_386:notes"/>
          <p:cNvSpPr/>
          <p:nvPr>
            <p:ph idx="2" type="sldImg"/>
          </p:nvPr>
        </p:nvSpPr>
        <p:spPr>
          <a:xfrm>
            <a:off x="931863" y="741363"/>
            <a:ext cx="4935600" cy="370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fa2d39bc31_0_386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6c14cba3d_0_69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6c14cba3d_0_69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a6c14cba3d_0_69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6c14cba3d_0_263:notes"/>
          <p:cNvSpPr/>
          <p:nvPr>
            <p:ph idx="2" type="sldImg"/>
          </p:nvPr>
        </p:nvSpPr>
        <p:spPr>
          <a:xfrm>
            <a:off x="931863" y="741363"/>
            <a:ext cx="4935600" cy="370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a6c14cba3d_0_263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6c14cba3d_0_77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6c14cba3d_0_77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a6c14cba3d_0_77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6c14cba3d_0_84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6c14cba3d_0_84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a6c14cba3d_0_84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6c14cba3d_0_99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6c14cba3d_0_99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a6c14cba3d_0_99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6c14cba3d_0_107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6c14cba3d_0_107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a6c14cba3d_0_107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6c14cba3d_0_115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6c14cba3d_0_115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a6c14cba3d_0_115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6c14cba3d_0_123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6c14cba3d_0_123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a6c14cba3d_0_123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a2d39bc31_0_400:notes"/>
          <p:cNvSpPr/>
          <p:nvPr>
            <p:ph idx="2" type="sldImg"/>
          </p:nvPr>
        </p:nvSpPr>
        <p:spPr>
          <a:xfrm>
            <a:off x="931863" y="741363"/>
            <a:ext cx="4935600" cy="370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fa2d39bc31_0_400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a2d39bc31_0_174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a2d39bc31_0_174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fa2d39bc31_0_174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a2d39bc31_0_181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a2d39bc31_0_181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fa2d39bc31_0_181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a2d39bc31_0_189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a2d39bc31_0_189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fa2d39bc31_0_189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6c14cba3d_0_271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6c14cba3d_0_271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a6c14cba3d_0_271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a2d39bc31_0_198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fa2d39bc31_0_198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fa2d39bc31_0_198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a2d39bc31_0_208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a2d39bc31_0_208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fa2d39bc31_0_208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a2d39bc31_0_218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a2d39bc31_0_218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fa2d39bc31_0_218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a2d39bc31_0_228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fa2d39bc31_0_228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fa2d39bc31_0_228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a2d39bc31_0_238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a2d39bc31_0_238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fa2d39bc31_0_238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a410b94e3_0_0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fa410b94e3_0_0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fa410b94e3_0_0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a410b94e3_0_15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a410b94e3_0_15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fa410b94e3_0_15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6c14cba3d_0_16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6c14cba3d_0_16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a6c14cba3d_0_16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6c14cba3d_0_31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6c14cba3d_0_31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a6c14cba3d_0_31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a2d39bc31_0_38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a2d39bc31_0_38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fa2d39bc31_0_38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6c14cba3d_0_39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6c14cba3d_0_39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a6c14cba3d_0_39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a2d39bc31_0_54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a2d39bc31_0_54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fa2d39bc31_0_54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6c14cba3d_0_290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6c14cba3d_0_290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a6c14cba3d_0_290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idx="1" type="body"/>
          </p:nvPr>
        </p:nvSpPr>
        <p:spPr>
          <a:xfrm>
            <a:off x="457199" y="1295400"/>
            <a:ext cx="822316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marR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Char char="➜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74650" lvl="6" marL="3200400" marR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74650" lvl="7" marL="3657600" marR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74650" lvl="8" marL="4114800" marR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479425" y="284163"/>
            <a:ext cx="8200936" cy="706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4375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3200"/>
              <a:buFont typeface="Merriweather San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800"/>
              <a:buFont typeface="Merriweather San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92857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233333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9FAD28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9FAD28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title"/>
          </p:nvPr>
        </p:nvSpPr>
        <p:spPr>
          <a:xfrm>
            <a:off x="479425" y="115190"/>
            <a:ext cx="8226693" cy="706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 rot="5400000">
            <a:off x="2524259" y="-771659"/>
            <a:ext cx="4114800" cy="82489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marR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650" lvl="1" marL="914400" marR="0" algn="l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74650" lvl="6" marL="3200400" marR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74650" lvl="7" marL="3657600" marR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74650" lvl="8" marL="4114800" marR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 rot="5400000">
            <a:off x="4766470" y="2764631"/>
            <a:ext cx="4843462" cy="181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 rot="5400000">
            <a:off x="1049338" y="1019175"/>
            <a:ext cx="4843462" cy="53101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marR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650" lvl="1" marL="914400" marR="0" algn="l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74650" lvl="6" marL="3200400" marR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74650" lvl="7" marL="3657600" marR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74650" lvl="8" marL="4114800" marR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214313" y="6357938"/>
            <a:ext cx="8572500" cy="3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857250" y="17463"/>
            <a:ext cx="7858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Calibri"/>
              <a:buNone/>
            </a:pPr>
            <a:r>
              <a:rPr b="1" i="0" lang="en-GB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Institute for Information Transmission Problems of the Russian Academy of Sciences (Kharkevich Institute)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Work\MNIIPU (iitp)\50 year IITP\Conference December 2011\iitp-logo.png"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" y="42863"/>
            <a:ext cx="714300" cy="2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214282" y="571480"/>
            <a:ext cx="8572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None/>
              <a:defRPr b="0" sz="2600"/>
            </a:lvl1pPr>
            <a:lvl2pPr lvl="1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14282" y="1643050"/>
            <a:ext cx="8572500" cy="4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None/>
              <a:defRPr sz="2200"/>
            </a:lvl1pPr>
            <a:lvl2pPr indent="-368300" lvl="1" marL="91440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sz="2200">
                <a:solidFill>
                  <a:schemeClr val="dk2"/>
                </a:solidFill>
              </a:defRPr>
            </a:lvl2pPr>
            <a:lvl3pPr indent="-355600" lvl="2" marL="137160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2000"/>
              <a:buChar char="➜"/>
              <a:defRPr sz="2000"/>
            </a:lvl3pPr>
            <a:lvl4pPr indent="-342900" lvl="3" marL="182880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800"/>
              <a:buChar char="➜"/>
              <a:defRPr sz="1800"/>
            </a:lvl4pPr>
            <a:lvl5pPr indent="-330200" lvl="4" marL="228600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600"/>
              <a:buChar char="➜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»"/>
              <a:defRPr sz="15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0" type="dt"/>
          </p:nvPr>
        </p:nvSpPr>
        <p:spPr>
          <a:xfrm>
            <a:off x="7972425" y="612775"/>
            <a:ext cx="957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6643688" y="612775"/>
            <a:ext cx="132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7429500" y="6429375"/>
            <a:ext cx="133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/>
            </a:lvl1pPr>
            <a:lvl2pPr lvl="1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/>
            </a:lvl2pPr>
            <a:lvl3pPr lvl="2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/>
            </a:lvl3pPr>
            <a:lvl4pPr lvl="3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/>
            </a:lvl4pPr>
            <a:lvl5pPr lvl="4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/>
            </a:lvl5pPr>
            <a:lvl6pPr lvl="5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/>
            </a:lvl6pPr>
            <a:lvl7pPr lvl="6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/>
            </a:lvl7pPr>
            <a:lvl8pPr lvl="7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/>
            </a:lvl8pPr>
            <a:lvl9pPr lvl="8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57200" y="962160"/>
            <a:ext cx="8229600" cy="56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SzPts val="2300"/>
              <a:buChar char="➜"/>
              <a:defRPr/>
            </a:lvl1pPr>
            <a:lvl2pPr indent="-374650" lvl="1" marL="914400" algn="l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SzPts val="2300"/>
              <a:buChar char="➜"/>
              <a:defRPr/>
            </a:lvl2pPr>
            <a:lvl3pPr indent="-3746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300"/>
              <a:buChar char="➜"/>
              <a:defRPr/>
            </a:lvl3pPr>
            <a:lvl4pPr indent="-3746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➜"/>
              <a:defRPr/>
            </a:lvl4pPr>
            <a:lvl5pPr indent="-3746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➜"/>
              <a:defRPr/>
            </a:lvl5pPr>
            <a:lvl6pPr indent="-3746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»"/>
              <a:defRPr/>
            </a:lvl6pPr>
            <a:lvl7pPr indent="-3746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»"/>
              <a:defRPr/>
            </a:lvl7pPr>
            <a:lvl8pPr indent="-3746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»"/>
              <a:defRPr/>
            </a:lvl8pPr>
            <a:lvl9pPr indent="-3746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»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79425" y="284163"/>
            <a:ext cx="8162300" cy="706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381000" y="6477000"/>
            <a:ext cx="20843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55555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79425" y="284163"/>
            <a:ext cx="8200936" cy="706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79425" y="1481070"/>
            <a:ext cx="3870325" cy="46149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800"/>
              <a:buFont typeface="Merriweather Sans"/>
              <a:buChar char="➜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16666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4502149" y="1481070"/>
            <a:ext cx="4178211" cy="46149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800"/>
              <a:buFont typeface="Merriweather Sans"/>
              <a:buChar char="➜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16666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idx="1" type="body"/>
          </p:nvPr>
        </p:nvSpPr>
        <p:spPr>
          <a:xfrm>
            <a:off x="479424" y="1442434"/>
            <a:ext cx="4017963" cy="73244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body"/>
          </p:nvPr>
        </p:nvSpPr>
        <p:spPr>
          <a:xfrm>
            <a:off x="479424" y="2246400"/>
            <a:ext cx="4017963" cy="3879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3" type="body"/>
          </p:nvPr>
        </p:nvSpPr>
        <p:spPr>
          <a:xfrm>
            <a:off x="4645025" y="1442434"/>
            <a:ext cx="4041775" cy="73244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4" type="body"/>
          </p:nvPr>
        </p:nvSpPr>
        <p:spPr>
          <a:xfrm>
            <a:off x="4645025" y="2246400"/>
            <a:ext cx="4041775" cy="3879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479425" y="284163"/>
            <a:ext cx="8207376" cy="706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457200" y="273050"/>
            <a:ext cx="3008313" cy="91180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84375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3200"/>
              <a:buFont typeface="Merriweather Sans"/>
              <a:buChar char="➜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800"/>
              <a:buFont typeface="Merriweather Sans"/>
              <a:buChar char="➜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457200" y="1184856"/>
            <a:ext cx="3008313" cy="49413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92857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233333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9FAD28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9FAD28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79425" y="115190"/>
            <a:ext cx="8226693" cy="706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95400"/>
            <a:ext cx="824891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650" lvl="1" marL="914400" marR="0" rtl="0" algn="l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74650" lvl="6" marL="32004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74650" lvl="7" marL="3657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74650" lvl="8" marL="4114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381000" y="6477000"/>
            <a:ext cx="20843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sz="1200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sz="1200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sz="1200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sz="1200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sz="1200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sz="1200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sz="1200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sz="1200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sz="1200"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u="none" cap="none" strike="noStrike"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u="none" cap="none" strike="noStrike"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13;p1"/>
          <p:cNvCxnSpPr/>
          <p:nvPr/>
        </p:nvCxnSpPr>
        <p:spPr>
          <a:xfrm>
            <a:off x="533400" y="990600"/>
            <a:ext cx="8077200" cy="0"/>
          </a:xfrm>
          <a:prstGeom prst="straightConnector1">
            <a:avLst/>
          </a:prstGeom>
          <a:noFill/>
          <a:ln cap="flat" cmpd="sng" w="25400">
            <a:solidFill>
              <a:srgbClr val="6A74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" name="Google Shape;14;p1"/>
          <p:cNvSpPr/>
          <p:nvPr/>
        </p:nvSpPr>
        <p:spPr>
          <a:xfrm>
            <a:off x="-76200" y="0"/>
            <a:ext cx="381000" cy="6248400"/>
          </a:xfrm>
          <a:prstGeom prst="rect">
            <a:avLst/>
          </a:prstGeom>
          <a:solidFill>
            <a:srgbClr val="8E9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Users\Admin\Downloads\skoltech-logo (2).jpg"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72400" y="6397004"/>
            <a:ext cx="1066800" cy="30859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hyperlink" Target="https://scikit-image.org/docs/dev/auto_examples/applications/plot_thresholding.html?highlight=threshold_loca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hyperlink" Target="https://scikit-image.org/docs/dev/auto_examples/applications/plot_thresholding.html?highlight=threshold_local" TargetMode="External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cikit-image.org/docs/dev/auto_examples/segmentation/plot_thresholding.html" TargetMode="External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hyperlink" Target="https://www.pyimagesearch.com/2021/05/12/adaptive-thresholding-with-opencv-cv2-adaptivethreshold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hyperlink" Target="https://www.cs.auckland.ac.nz/courses/compsci773s1c/lectures/ImageProcessing-html/topic4.ht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ocs.opencv.org/master/dd/d49/tutorial_py_contour_features.html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hyperlink" Target="https://docs.opencv.org/4.5.0/d9/d8b/tutorial_py_contours_hierarchy.html" TargetMode="External"/><Relationship Id="rId5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hyperlink" Target="https://docs.opencv.org/4.5.0/d9/d8b/tutorial_py_contours_hierarchy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ocs.opencv.org/4.5.0/d9/d8b/tutorial_py_contours_hierarchy.html" TargetMode="External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ocs.opencv.org/4.5.0/d9/d8b/tutorial_py_contours_hierarchy.html" TargetMode="External"/><Relationship Id="rId4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hyperlink" Target="https://en.wikipedia.org/wiki/Hounsfield_scale" TargetMode="External"/><Relationship Id="rId6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gif"/><Relationship Id="rId4" Type="http://schemas.openxmlformats.org/officeDocument/2006/relationships/hyperlink" Target="https://en.wikipedia.org/wiki/Otsu%27s_metho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.wikipedia.org/wiki/Otsu%27s_method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457199" y="1295400"/>
            <a:ext cx="822316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i="0" sz="2400" u="none" cap="none" strike="noStrike">
              <a:solidFill>
                <a:srgbClr val="7580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i="0" sz="2400" u="none" cap="none" strike="noStrike">
              <a:solidFill>
                <a:srgbClr val="7580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4375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800"/>
              <a:buFont typeface="Merriweather Sans"/>
              <a:buNone/>
            </a:pPr>
            <a:r>
              <a:rPr b="1" lang="en-GB" sz="3200">
                <a:solidFill>
                  <a:srgbClr val="595959"/>
                </a:solidFill>
              </a:rPr>
              <a:t>Introduction to Computer Vision</a:t>
            </a:r>
            <a:endParaRPr/>
          </a:p>
          <a:p>
            <a:pPr indent="0" lvl="0" marL="0" marR="0" rtl="0" algn="ctr">
              <a:lnSpc>
                <a:spcPct val="84375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sz="24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84375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rPr b="1" lang="en-GB" sz="2400">
                <a:solidFill>
                  <a:srgbClr val="595959"/>
                </a:solidFill>
              </a:rPr>
              <a:t>3</a:t>
            </a:r>
            <a:r>
              <a:rPr b="1" lang="en-GB" sz="2400">
                <a:solidFill>
                  <a:srgbClr val="595959"/>
                </a:solidFill>
              </a:rPr>
              <a:t>. B</a:t>
            </a:r>
            <a:r>
              <a:rPr b="1" lang="en-GB" sz="2400">
                <a:solidFill>
                  <a:srgbClr val="595959"/>
                </a:solidFill>
              </a:rPr>
              <a:t>inary images</a:t>
            </a:r>
            <a:endParaRPr b="1" sz="24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84375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sz="24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500"/>
              <a:buFont typeface="Merriweather Sans"/>
              <a:buNone/>
            </a:pPr>
            <a:r>
              <a:t/>
            </a:r>
            <a:endParaRPr b="1" sz="2000">
              <a:solidFill>
                <a:srgbClr val="75801E"/>
              </a:solidFill>
            </a:endParaRPr>
          </a:p>
          <a:p>
            <a:pPr indent="0" lvl="0" marL="0" marR="0" rtl="0" algn="ctr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500"/>
              <a:buFont typeface="Merriweather Sans"/>
              <a:buNone/>
            </a:pPr>
            <a:r>
              <a:rPr b="1" lang="en-GB" sz="2000">
                <a:solidFill>
                  <a:srgbClr val="75801E"/>
                </a:solidFill>
              </a:rPr>
              <a:t>11.11.22</a:t>
            </a:r>
            <a:endParaRPr b="1" sz="2000">
              <a:solidFill>
                <a:srgbClr val="75801E"/>
              </a:solidFill>
            </a:endParaRPr>
          </a:p>
          <a:p>
            <a:pPr indent="0" lvl="0" marL="0" marR="0" rtl="0" algn="ctr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500"/>
              <a:buFont typeface="Merriweather Sans"/>
              <a:buNone/>
            </a:pPr>
            <a:r>
              <a:rPr b="1" lang="en-GB" sz="2000">
                <a:solidFill>
                  <a:srgbClr val="75801E"/>
                </a:solidFill>
              </a:rPr>
              <a:t>Mikhail Belyaev</a:t>
            </a:r>
            <a:endParaRPr/>
          </a:p>
          <a:p>
            <a:pPr indent="0" lvl="0" marL="0" marR="0" rtl="0" algn="l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i="0" sz="2400" u="none" cap="none" strike="noStrike">
              <a:solidFill>
                <a:srgbClr val="7580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i="0" sz="2400" u="none" cap="none" strike="noStrike">
              <a:solidFill>
                <a:srgbClr val="75801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binarization - global thresholding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778925" y="1331150"/>
            <a:ext cx="7653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●"/>
            </a:pPr>
            <a:r>
              <a:rPr lang="en-GB" sz="2200">
                <a:solidFill>
                  <a:schemeClr val="dk1"/>
                </a:solidFill>
              </a:rPr>
              <a:t>There are many other methods for selecting a </a:t>
            </a:r>
            <a:r>
              <a:rPr b="1" i="1" lang="en-GB" sz="2200">
                <a:solidFill>
                  <a:schemeClr val="dk1"/>
                </a:solidFill>
              </a:rPr>
              <a:t>global</a:t>
            </a:r>
            <a:r>
              <a:rPr lang="en-GB" sz="2200">
                <a:solidFill>
                  <a:schemeClr val="dk1"/>
                </a:solidFill>
              </a:rPr>
              <a:t> threshold</a:t>
            </a:r>
            <a:endParaRPr sz="22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●"/>
            </a:pPr>
            <a:r>
              <a:rPr lang="en-GB" sz="2200"/>
              <a:t>What are the drawbacks of this approach?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56" name="Google Shape;156;p24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binarization - </a:t>
            </a:r>
            <a:r>
              <a:rPr lang="en-GB"/>
              <a:t>global thresholding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778925" y="1331150"/>
            <a:ext cx="7653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●"/>
            </a:pPr>
            <a:r>
              <a:rPr lang="en-GB" sz="2200">
                <a:solidFill>
                  <a:schemeClr val="dk1"/>
                </a:solidFill>
              </a:rPr>
              <a:t>There are many other methods for selecting a </a:t>
            </a:r>
            <a:r>
              <a:rPr b="1" i="1" lang="en-GB" sz="2200">
                <a:solidFill>
                  <a:schemeClr val="dk1"/>
                </a:solidFill>
              </a:rPr>
              <a:t>global</a:t>
            </a:r>
            <a:r>
              <a:rPr lang="en-GB" sz="2200">
                <a:solidFill>
                  <a:schemeClr val="dk1"/>
                </a:solidFill>
              </a:rPr>
              <a:t> threshold</a:t>
            </a:r>
            <a:endParaRPr sz="22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●"/>
            </a:pPr>
            <a:r>
              <a:rPr lang="en-GB" sz="2200">
                <a:solidFill>
                  <a:schemeClr val="dk1"/>
                </a:solidFill>
              </a:rPr>
              <a:t>What are the drawbacks of this approach?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GB" sz="2200"/>
              <a:t>Sometimes the histogram is not bimodal</a:t>
            </a:r>
            <a:endParaRPr sz="2200"/>
          </a:p>
        </p:txBody>
      </p:sp>
      <p:sp>
        <p:nvSpPr>
          <p:cNvPr id="164" name="Google Shape;164;p25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450" y="3167063"/>
            <a:ext cx="59055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 rot="-5400000">
            <a:off x="6951200" y="3407563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Based</a:t>
            </a:r>
            <a:r>
              <a:rPr lang="en-GB"/>
              <a:t> on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https://scikit-image.org/docs/dev/auto_examples/applications/plot_thresholding.html?highlight=threshold_local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binarization - </a:t>
            </a:r>
            <a:r>
              <a:rPr lang="en-GB"/>
              <a:t>global thresholding</a:t>
            </a:r>
            <a:endParaRPr/>
          </a:p>
        </p:txBody>
      </p:sp>
      <p:sp>
        <p:nvSpPr>
          <p:cNvPr id="173" name="Google Shape;173;p26"/>
          <p:cNvSpPr txBox="1"/>
          <p:nvPr/>
        </p:nvSpPr>
        <p:spPr>
          <a:xfrm>
            <a:off x="778925" y="1331150"/>
            <a:ext cx="7653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●"/>
            </a:pPr>
            <a:r>
              <a:rPr lang="en-GB" sz="2200">
                <a:solidFill>
                  <a:schemeClr val="dk1"/>
                </a:solidFill>
              </a:rPr>
              <a:t>There are many other methods for selecting a </a:t>
            </a:r>
            <a:r>
              <a:rPr b="1" i="1" lang="en-GB" sz="2200">
                <a:solidFill>
                  <a:schemeClr val="dk1"/>
                </a:solidFill>
              </a:rPr>
              <a:t>global</a:t>
            </a:r>
            <a:r>
              <a:rPr lang="en-GB" sz="2200">
                <a:solidFill>
                  <a:schemeClr val="dk1"/>
                </a:solidFill>
              </a:rPr>
              <a:t> threshold</a:t>
            </a:r>
            <a:endParaRPr sz="22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●"/>
            </a:pPr>
            <a:r>
              <a:rPr lang="en-GB" sz="2200">
                <a:solidFill>
                  <a:schemeClr val="dk1"/>
                </a:solidFill>
              </a:rPr>
              <a:t>What are the drawbacks of this approach?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GB" sz="2200"/>
              <a:t>Sometimes the histogram is not bimodal</a:t>
            </a:r>
            <a:endParaRPr sz="2200"/>
          </a:p>
        </p:txBody>
      </p:sp>
      <p:sp>
        <p:nvSpPr>
          <p:cNvPr id="174" name="Google Shape;174;p26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450" y="3167063"/>
            <a:ext cx="59055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 rot="-5400000">
            <a:off x="6951200" y="3407563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Based on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https://scikit-image.org/docs/dev/auto_examples/applications/plot_thresholding.html?highlight=threshold_local</a:t>
            </a:r>
            <a:r>
              <a:rPr lang="en-GB"/>
              <a:t> 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1625" y="4988975"/>
            <a:ext cx="59055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binarization - </a:t>
            </a:r>
            <a:r>
              <a:rPr lang="en-GB"/>
              <a:t>global thresholding</a:t>
            </a:r>
            <a:endParaRPr/>
          </a:p>
        </p:txBody>
      </p:sp>
      <p:sp>
        <p:nvSpPr>
          <p:cNvPr id="184" name="Google Shape;184;p27"/>
          <p:cNvSpPr txBox="1"/>
          <p:nvPr/>
        </p:nvSpPr>
        <p:spPr>
          <a:xfrm>
            <a:off x="778925" y="1102550"/>
            <a:ext cx="77175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●"/>
            </a:pPr>
            <a:r>
              <a:rPr lang="en-GB" sz="2200">
                <a:solidFill>
                  <a:schemeClr val="dk1"/>
                </a:solidFill>
              </a:rPr>
              <a:t>There are many other methods for selecting a </a:t>
            </a:r>
            <a:r>
              <a:rPr b="1" i="1" lang="en-GB" sz="2200">
                <a:solidFill>
                  <a:schemeClr val="dk1"/>
                </a:solidFill>
              </a:rPr>
              <a:t>global</a:t>
            </a:r>
            <a:r>
              <a:rPr lang="en-GB" sz="2200">
                <a:solidFill>
                  <a:schemeClr val="dk1"/>
                </a:solidFill>
              </a:rPr>
              <a:t> threshold</a:t>
            </a:r>
            <a:endParaRPr sz="22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●"/>
            </a:pPr>
            <a:r>
              <a:rPr lang="en-GB" sz="2200">
                <a:solidFill>
                  <a:schemeClr val="dk1"/>
                </a:solidFill>
              </a:rPr>
              <a:t>What are the drawbacks of this approach?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GB" sz="2200"/>
              <a:t>Sometimes the histogram is not bimodal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GB" sz="2200"/>
              <a:t>Different lightness brokes the idea</a:t>
            </a:r>
            <a:endParaRPr sz="2200"/>
          </a:p>
        </p:txBody>
      </p:sp>
      <p:sp>
        <p:nvSpPr>
          <p:cNvPr id="185" name="Google Shape;185;p27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  <p:sp>
        <p:nvSpPr>
          <p:cNvPr id="186" name="Google Shape;186;p27"/>
          <p:cNvSpPr txBox="1"/>
          <p:nvPr/>
        </p:nvSpPr>
        <p:spPr>
          <a:xfrm rot="-5400000">
            <a:off x="7009200" y="3923000"/>
            <a:ext cx="2869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https://scikit-image.org/docs/dev/auto_examples/segmentation/plot_thresholding.html</a:t>
            </a:r>
            <a:r>
              <a:rPr lang="en-GB"/>
              <a:t> </a:t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4">
            <a:alphaModFix/>
          </a:blip>
          <a:srcRect b="24902" l="9397" r="7655" t="0"/>
          <a:stretch/>
        </p:blipFill>
        <p:spPr>
          <a:xfrm>
            <a:off x="1808975" y="3074150"/>
            <a:ext cx="5224083" cy="37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binarization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778925" y="1102550"/>
            <a:ext cx="77175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●"/>
            </a:pPr>
            <a:r>
              <a:rPr lang="en-GB" sz="2200">
                <a:solidFill>
                  <a:schemeClr val="dk1"/>
                </a:solidFill>
              </a:rPr>
              <a:t>There are many other methods for selecting a </a:t>
            </a:r>
            <a:r>
              <a:rPr b="1" i="1" lang="en-GB" sz="2200">
                <a:solidFill>
                  <a:schemeClr val="dk1"/>
                </a:solidFill>
              </a:rPr>
              <a:t>global</a:t>
            </a:r>
            <a:r>
              <a:rPr lang="en-GB" sz="2200">
                <a:solidFill>
                  <a:schemeClr val="dk1"/>
                </a:solidFill>
              </a:rPr>
              <a:t> threshold</a:t>
            </a:r>
            <a:endParaRPr sz="22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●"/>
            </a:pPr>
            <a:r>
              <a:rPr lang="en-GB" sz="2200">
                <a:solidFill>
                  <a:schemeClr val="dk1"/>
                </a:solidFill>
              </a:rPr>
              <a:t>What are the drawbacks of this approach?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GB" sz="2200"/>
              <a:t>Sometimes the histogram is not bimodal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GB" sz="2200"/>
              <a:t>Different lightness brokes the idea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b="1" i="1" lang="en-GB" sz="2200"/>
              <a:t>How can we fix it?</a:t>
            </a:r>
            <a:endParaRPr b="1" i="1"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binarization</a:t>
            </a:r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778925" y="1102550"/>
            <a:ext cx="77175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●"/>
            </a:pPr>
            <a:r>
              <a:rPr lang="en-GB" sz="2200">
                <a:solidFill>
                  <a:schemeClr val="dk1"/>
                </a:solidFill>
              </a:rPr>
              <a:t>There are many other methods for selecting a </a:t>
            </a:r>
            <a:r>
              <a:rPr b="1" i="1" lang="en-GB" sz="2200">
                <a:solidFill>
                  <a:schemeClr val="dk1"/>
                </a:solidFill>
              </a:rPr>
              <a:t>global</a:t>
            </a:r>
            <a:r>
              <a:rPr lang="en-GB" sz="2200">
                <a:solidFill>
                  <a:schemeClr val="dk1"/>
                </a:solidFill>
              </a:rPr>
              <a:t> threshold</a:t>
            </a:r>
            <a:endParaRPr sz="22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●"/>
            </a:pPr>
            <a:r>
              <a:rPr lang="en-GB" sz="2200">
                <a:solidFill>
                  <a:schemeClr val="dk1"/>
                </a:solidFill>
              </a:rPr>
              <a:t>What are the drawbacks of this approach?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GB" sz="2200"/>
              <a:t>Sometimes the histogram is not bimodal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GB" sz="2200"/>
              <a:t>Different lightness brokes the idea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b="1" i="1" lang="en-GB" sz="2200"/>
              <a:t>How can we fix it?</a:t>
            </a:r>
            <a:endParaRPr b="1" i="1"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GB" sz="2200"/>
              <a:t>Look for a threshold locally!</a:t>
            </a:r>
            <a:endParaRPr sz="2200"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4521950"/>
            <a:ext cx="8105775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binarization - local thresholding</a:t>
            </a:r>
            <a:endParaRPr/>
          </a:p>
        </p:txBody>
      </p:sp>
      <p:sp>
        <p:nvSpPr>
          <p:cNvPr id="211" name="Google Shape;211;p30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778925" y="1102550"/>
            <a:ext cx="77175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lang="en-GB" sz="2200"/>
              <a:t>L</a:t>
            </a:r>
            <a:r>
              <a:rPr lang="en-GB" sz="2200"/>
              <a:t>ook for a threshold locally!</a:t>
            </a:r>
            <a:endParaRPr sz="2200"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750" y="1692325"/>
            <a:ext cx="51720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1750" y="3341300"/>
            <a:ext cx="53340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9200" y="5095738"/>
            <a:ext cx="54102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binarization - local thresholding</a:t>
            </a:r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778925" y="1102550"/>
            <a:ext cx="77175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The algorithm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AutoNum type="arabicPeriod"/>
            </a:pPr>
            <a:r>
              <a:rPr lang="en-GB" sz="2200"/>
              <a:t>Select block_size (</a:t>
            </a:r>
            <a:r>
              <a:rPr i="1" lang="en-GB" sz="2200"/>
              <a:t>= the size of the filter</a:t>
            </a:r>
            <a:r>
              <a:rPr lang="en-GB" sz="2200"/>
              <a:t>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AutoNum type="arabicPeriod"/>
            </a:pPr>
            <a:r>
              <a:rPr lang="en-GB" sz="2200"/>
              <a:t>Select a function to calculate a value within the block, e.g. mean or gaussian (</a:t>
            </a:r>
            <a:r>
              <a:rPr i="1" lang="en-GB" sz="2200"/>
              <a:t>= apply a mean/gaussian filter</a:t>
            </a:r>
            <a:r>
              <a:rPr lang="en-GB" sz="2200"/>
              <a:t>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AutoNum type="arabicPeriod"/>
            </a:pPr>
            <a:r>
              <a:rPr lang="en-GB" sz="2200"/>
              <a:t>Compare the central pixel </a:t>
            </a:r>
            <a:r>
              <a:rPr lang="en-GB" sz="2200">
                <a:solidFill>
                  <a:schemeClr val="dk1"/>
                </a:solidFill>
              </a:rPr>
              <a:t>with the calculated statistic </a:t>
            </a:r>
            <a:r>
              <a:rPr lang="en-GB" sz="2200"/>
              <a:t>(adding a constant </a:t>
            </a:r>
            <a:r>
              <a:rPr lang="en-GB" sz="2200"/>
              <a:t>offset if needed) to make the decision about its class</a:t>
            </a:r>
            <a:endParaRPr sz="2200"/>
          </a:p>
        </p:txBody>
      </p:sp>
      <p:grpSp>
        <p:nvGrpSpPr>
          <p:cNvPr id="224" name="Google Shape;224;p31"/>
          <p:cNvGrpSpPr/>
          <p:nvPr/>
        </p:nvGrpSpPr>
        <p:grpSpPr>
          <a:xfrm>
            <a:off x="2247324" y="3608775"/>
            <a:ext cx="4944150" cy="2375900"/>
            <a:chOff x="2247324" y="3608775"/>
            <a:chExt cx="4944150" cy="2375900"/>
          </a:xfrm>
        </p:grpSpPr>
        <p:pic>
          <p:nvPicPr>
            <p:cNvPr id="225" name="Google Shape;22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47324" y="3608775"/>
              <a:ext cx="4944150" cy="2375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31"/>
            <p:cNvSpPr/>
            <p:nvPr/>
          </p:nvSpPr>
          <p:spPr>
            <a:xfrm>
              <a:off x="2479661" y="3877683"/>
              <a:ext cx="711600" cy="633600"/>
            </a:xfrm>
            <a:prstGeom prst="rect">
              <a:avLst/>
            </a:prstGeom>
            <a:noFill/>
            <a:ln cap="flat" cmpd="sng" w="285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5509681" y="3877683"/>
              <a:ext cx="711600" cy="633600"/>
            </a:xfrm>
            <a:prstGeom prst="rect">
              <a:avLst/>
            </a:prstGeom>
            <a:noFill/>
            <a:ln cap="flat" cmpd="sng" w="285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2479661" y="5184117"/>
              <a:ext cx="711600" cy="633600"/>
            </a:xfrm>
            <a:prstGeom prst="rect">
              <a:avLst/>
            </a:prstGeom>
            <a:noFill/>
            <a:ln cap="flat" cmpd="sng" w="285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31"/>
          <p:cNvSpPr txBox="1"/>
          <p:nvPr/>
        </p:nvSpPr>
        <p:spPr>
          <a:xfrm>
            <a:off x="1899375" y="5966800"/>
            <a:ext cx="552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details can be found here: 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https://www.pyimagesearch.com/2021/05/12/adaptive-thresholding-with-opencv-cv2-adaptivethreshold/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Outline</a:t>
            </a:r>
            <a:endParaRPr/>
          </a:p>
        </p:txBody>
      </p:sp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388625" y="2162310"/>
            <a:ext cx="8229600" cy="56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lang="en-GB" sz="3000"/>
              <a:t>Image binarization</a:t>
            </a:r>
            <a:endParaRPr sz="3000"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b="1" lang="en-GB" sz="3000"/>
              <a:t>Morphological operations</a:t>
            </a:r>
            <a:endParaRPr b="1" sz="3000"/>
          </a:p>
          <a:p>
            <a:pPr indent="-419100" lvl="0" marL="457200" rtl="0" algn="l"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lang="en-GB" sz="3000"/>
              <a:t>Contours in OpenCV</a:t>
            </a:r>
            <a:endParaRPr sz="3000"/>
          </a:p>
        </p:txBody>
      </p:sp>
      <p:sp>
        <p:nvSpPr>
          <p:cNvPr id="236" name="Google Shape;236;p3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idx="1" type="body"/>
          </p:nvPr>
        </p:nvSpPr>
        <p:spPr>
          <a:xfrm>
            <a:off x="457199" y="990600"/>
            <a:ext cx="82233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Besides convolution, there are other useful windowed operations. The pipeline is simple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Convolve your image with a structuring elements (a simple predefined kernel such as 3x3 star or square)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Calculate min / max value for each window.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Morphology</a:t>
            </a: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725" y="3587925"/>
            <a:ext cx="5575750" cy="26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/>
          <p:nvPr/>
        </p:nvSpPr>
        <p:spPr>
          <a:xfrm>
            <a:off x="422300" y="6088500"/>
            <a:ext cx="32262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hlink"/>
                </a:solidFill>
                <a:hlinkClick r:id="rId4"/>
              </a:rPr>
              <a:t>Source</a:t>
            </a:r>
            <a:endParaRPr sz="2000"/>
          </a:p>
        </p:txBody>
      </p:sp>
      <p:sp>
        <p:nvSpPr>
          <p:cNvPr id="246" name="Google Shape;246;p33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Outline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88625" y="2162310"/>
            <a:ext cx="8229600" cy="56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b="1" lang="en-GB" sz="3000"/>
              <a:t>Image binarization</a:t>
            </a:r>
            <a:endParaRPr b="1" sz="3000"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lang="en-GB" sz="3000"/>
              <a:t>Morphological operations</a:t>
            </a:r>
            <a:endParaRPr sz="3000"/>
          </a:p>
          <a:p>
            <a:pPr indent="-419100" lvl="0" marL="457200" rtl="0" algn="l"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lang="en-GB" sz="3000"/>
              <a:t>Contours in OpenCV</a:t>
            </a:r>
            <a:endParaRPr sz="3000"/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idx="1" type="body"/>
          </p:nvPr>
        </p:nvSpPr>
        <p:spPr>
          <a:xfrm>
            <a:off x="457199" y="1295400"/>
            <a:ext cx="82233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Binary dilation - taking the maximal value in a window.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Binary erosion - taking the minimal value in a window.</a:t>
            </a:r>
            <a:endParaRPr/>
          </a:p>
        </p:txBody>
      </p:sp>
      <p:sp>
        <p:nvSpPr>
          <p:cNvPr id="253" name="Google Shape;253;p34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Morphology</a:t>
            </a:r>
            <a:endParaRPr/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875" y="2209800"/>
            <a:ext cx="4470889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Morphology - chest CT example</a:t>
            </a: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957375"/>
            <a:ext cx="3953499" cy="389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/>
        </p:nvSpPr>
        <p:spPr>
          <a:xfrm>
            <a:off x="1109200" y="1482300"/>
            <a:ext cx="12798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Chest CT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64" name="Google Shape;264;p35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  <p:pic>
        <p:nvPicPr>
          <p:cNvPr id="265" name="Google Shape;265;p35"/>
          <p:cNvPicPr preferRelativeResize="0"/>
          <p:nvPr/>
        </p:nvPicPr>
        <p:blipFill rotWithShape="1">
          <a:blip r:embed="rId4">
            <a:alphaModFix/>
          </a:blip>
          <a:srcRect b="0" l="0" r="0" t="10410"/>
          <a:stretch/>
        </p:blipFill>
        <p:spPr>
          <a:xfrm>
            <a:off x="4760600" y="2027700"/>
            <a:ext cx="4253401" cy="37522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5"/>
          <p:cNvSpPr txBox="1"/>
          <p:nvPr/>
        </p:nvSpPr>
        <p:spPr>
          <a:xfrm>
            <a:off x="2209550" y="5779925"/>
            <a:ext cx="58869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highlight>
                  <a:srgbClr val="FFFFFF"/>
                </a:highlight>
              </a:rPr>
              <a:t>Black pixels - air;  White ones - body, table   </a:t>
            </a:r>
            <a:endParaRPr sz="2200">
              <a:highlight>
                <a:srgbClr val="FFFFFF"/>
              </a:highlight>
            </a:endParaRPr>
          </a:p>
        </p:txBody>
      </p:sp>
      <p:sp>
        <p:nvSpPr>
          <p:cNvPr id="267" name="Google Shape;267;p35"/>
          <p:cNvSpPr txBox="1"/>
          <p:nvPr/>
        </p:nvSpPr>
        <p:spPr>
          <a:xfrm>
            <a:off x="5671400" y="1411975"/>
            <a:ext cx="29916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Binarized</a:t>
            </a:r>
            <a:r>
              <a:rPr lang="en-GB" sz="2000"/>
              <a:t> chest CT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6"/>
          <p:cNvPicPr preferRelativeResize="0"/>
          <p:nvPr/>
        </p:nvPicPr>
        <p:blipFill rotWithShape="1">
          <a:blip r:embed="rId3">
            <a:alphaModFix/>
          </a:blip>
          <a:srcRect b="0" l="0" r="0" t="10410"/>
          <a:stretch/>
        </p:blipFill>
        <p:spPr>
          <a:xfrm>
            <a:off x="68225" y="1938825"/>
            <a:ext cx="4650813" cy="41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Morphology: dilation</a:t>
            </a:r>
            <a:endParaRPr/>
          </a:p>
        </p:txBody>
      </p:sp>
      <p:sp>
        <p:nvSpPr>
          <p:cNvPr id="275" name="Google Shape;275;p36"/>
          <p:cNvSpPr txBox="1"/>
          <p:nvPr/>
        </p:nvSpPr>
        <p:spPr>
          <a:xfrm>
            <a:off x="457200" y="990600"/>
            <a:ext cx="83937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Taking maximum in a window effectively makes all pixels in a neighbourhood of a white pixel also white.</a:t>
            </a:r>
            <a:endParaRPr sz="2200"/>
          </a:p>
        </p:txBody>
      </p:sp>
      <p:pic>
        <p:nvPicPr>
          <p:cNvPr id="276" name="Google Shape;276;p36"/>
          <p:cNvPicPr preferRelativeResize="0"/>
          <p:nvPr/>
        </p:nvPicPr>
        <p:blipFill rotWithShape="1">
          <a:blip r:embed="rId4">
            <a:alphaModFix/>
          </a:blip>
          <a:srcRect b="0" l="0" r="0" t="10586"/>
          <a:stretch/>
        </p:blipFill>
        <p:spPr>
          <a:xfrm>
            <a:off x="4436675" y="1938825"/>
            <a:ext cx="4650800" cy="40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6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Morphology: erosion</a:t>
            </a:r>
            <a:endParaRPr/>
          </a:p>
        </p:txBody>
      </p:sp>
      <p:sp>
        <p:nvSpPr>
          <p:cNvPr id="284" name="Google Shape;284;p37"/>
          <p:cNvSpPr txBox="1"/>
          <p:nvPr/>
        </p:nvSpPr>
        <p:spPr>
          <a:xfrm>
            <a:off x="457200" y="990600"/>
            <a:ext cx="83937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Taking minimum in a window will do the opposite.</a:t>
            </a:r>
            <a:endParaRPr sz="2200"/>
          </a:p>
        </p:txBody>
      </p:sp>
      <p:pic>
        <p:nvPicPr>
          <p:cNvPr id="285" name="Google Shape;285;p37"/>
          <p:cNvPicPr preferRelativeResize="0"/>
          <p:nvPr/>
        </p:nvPicPr>
        <p:blipFill rotWithShape="1">
          <a:blip r:embed="rId3">
            <a:alphaModFix/>
          </a:blip>
          <a:srcRect b="0" l="0" r="0" t="12472"/>
          <a:stretch/>
        </p:blipFill>
        <p:spPr>
          <a:xfrm>
            <a:off x="4430075" y="1710225"/>
            <a:ext cx="4760387" cy="41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 rotWithShape="1">
          <a:blip r:embed="rId4">
            <a:alphaModFix/>
          </a:blip>
          <a:srcRect b="0" l="0" r="0" t="10410"/>
          <a:stretch/>
        </p:blipFill>
        <p:spPr>
          <a:xfrm>
            <a:off x="68225" y="1710225"/>
            <a:ext cx="4650813" cy="41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Morphology: closing</a:t>
            </a:r>
            <a:endParaRPr/>
          </a:p>
        </p:txBody>
      </p:sp>
      <p:sp>
        <p:nvSpPr>
          <p:cNvPr id="294" name="Google Shape;294;p38"/>
          <p:cNvSpPr txBox="1"/>
          <p:nvPr/>
        </p:nvSpPr>
        <p:spPr>
          <a:xfrm>
            <a:off x="457200" y="990600"/>
            <a:ext cx="83937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Applying dilation and erosion will close small holes.</a:t>
            </a:r>
            <a:endParaRPr sz="2200"/>
          </a:p>
        </p:txBody>
      </p:sp>
      <p:pic>
        <p:nvPicPr>
          <p:cNvPr id="295" name="Google Shape;295;p38"/>
          <p:cNvPicPr preferRelativeResize="0"/>
          <p:nvPr/>
        </p:nvPicPr>
        <p:blipFill rotWithShape="1">
          <a:blip r:embed="rId3">
            <a:alphaModFix/>
          </a:blip>
          <a:srcRect b="0" l="0" r="0" t="10410"/>
          <a:stretch/>
        </p:blipFill>
        <p:spPr>
          <a:xfrm>
            <a:off x="68225" y="1710225"/>
            <a:ext cx="4650813" cy="41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 rotWithShape="1">
          <a:blip r:embed="rId4">
            <a:alphaModFix/>
          </a:blip>
          <a:srcRect b="0" l="0" r="0" t="10410"/>
          <a:stretch/>
        </p:blipFill>
        <p:spPr>
          <a:xfrm>
            <a:off x="4442200" y="1687325"/>
            <a:ext cx="4650824" cy="41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8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Morphology: opening</a:t>
            </a:r>
            <a:endParaRPr/>
          </a:p>
        </p:txBody>
      </p:sp>
      <p:sp>
        <p:nvSpPr>
          <p:cNvPr id="304" name="Google Shape;304;p39"/>
          <p:cNvSpPr txBox="1"/>
          <p:nvPr/>
        </p:nvSpPr>
        <p:spPr>
          <a:xfrm>
            <a:off x="457200" y="990600"/>
            <a:ext cx="83937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Applying erosion and </a:t>
            </a:r>
            <a:r>
              <a:rPr lang="en-GB" sz="2200">
                <a:solidFill>
                  <a:schemeClr val="dk1"/>
                </a:solidFill>
              </a:rPr>
              <a:t>dilation</a:t>
            </a:r>
            <a:r>
              <a:rPr lang="en-GB" sz="2200"/>
              <a:t> will remove small components.</a:t>
            </a:r>
            <a:endParaRPr sz="2200"/>
          </a:p>
        </p:txBody>
      </p:sp>
      <p:pic>
        <p:nvPicPr>
          <p:cNvPr id="305" name="Google Shape;305;p39"/>
          <p:cNvPicPr preferRelativeResize="0"/>
          <p:nvPr/>
        </p:nvPicPr>
        <p:blipFill rotWithShape="1">
          <a:blip r:embed="rId3">
            <a:alphaModFix/>
          </a:blip>
          <a:srcRect b="0" l="0" r="0" t="10410"/>
          <a:stretch/>
        </p:blipFill>
        <p:spPr>
          <a:xfrm>
            <a:off x="68225" y="1710225"/>
            <a:ext cx="4650813" cy="41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9"/>
          <p:cNvPicPr preferRelativeResize="0"/>
          <p:nvPr/>
        </p:nvPicPr>
        <p:blipFill rotWithShape="1">
          <a:blip r:embed="rId4">
            <a:alphaModFix/>
          </a:blip>
          <a:srcRect b="0" l="0" r="0" t="10410"/>
          <a:stretch/>
        </p:blipFill>
        <p:spPr>
          <a:xfrm>
            <a:off x="4410625" y="1710225"/>
            <a:ext cx="4650824" cy="41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9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Outline</a:t>
            </a:r>
            <a:endParaRPr/>
          </a:p>
        </p:txBody>
      </p:sp>
      <p:sp>
        <p:nvSpPr>
          <p:cNvPr id="313" name="Google Shape;313;p40"/>
          <p:cNvSpPr txBox="1"/>
          <p:nvPr>
            <p:ph idx="1" type="body"/>
          </p:nvPr>
        </p:nvSpPr>
        <p:spPr>
          <a:xfrm>
            <a:off x="388625" y="2162310"/>
            <a:ext cx="8229600" cy="56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lang="en-GB" sz="3000"/>
              <a:t>Image binarization</a:t>
            </a:r>
            <a:endParaRPr sz="3000"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lang="en-GB" sz="3000"/>
              <a:t>Morphological operations</a:t>
            </a:r>
            <a:endParaRPr sz="3000"/>
          </a:p>
          <a:p>
            <a:pPr indent="-419100" lvl="0" marL="457200" rtl="0" algn="l"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b="1" lang="en-GB" sz="3000"/>
              <a:t>Contours in OpenCV</a:t>
            </a:r>
            <a:endParaRPr b="1" sz="3000"/>
          </a:p>
        </p:txBody>
      </p:sp>
      <p:sp>
        <p:nvSpPr>
          <p:cNvPr id="314" name="Google Shape;314;p4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Contours</a:t>
            </a:r>
            <a:endParaRPr/>
          </a:p>
        </p:txBody>
      </p:sp>
      <p:sp>
        <p:nvSpPr>
          <p:cNvPr id="321" name="Google Shape;321;p41"/>
          <p:cNvSpPr txBox="1"/>
          <p:nvPr>
            <p:ph idx="1" type="body"/>
          </p:nvPr>
        </p:nvSpPr>
        <p:spPr>
          <a:xfrm>
            <a:off x="457200" y="1143325"/>
            <a:ext cx="8229600" cy="54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775" y="1143325"/>
            <a:ext cx="7400135" cy="51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1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Contours</a:t>
            </a:r>
            <a:endParaRPr/>
          </a:p>
        </p:txBody>
      </p:sp>
      <p:sp>
        <p:nvSpPr>
          <p:cNvPr id="330" name="Google Shape;330;p42"/>
          <p:cNvSpPr txBox="1"/>
          <p:nvPr>
            <p:ph idx="1" type="body"/>
          </p:nvPr>
        </p:nvSpPr>
        <p:spPr>
          <a:xfrm>
            <a:off x="457200" y="1143325"/>
            <a:ext cx="5163600" cy="54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Contours are a powerful weapon in Computer Vision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Contour detection creates simple representation of 2d object mask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dividing 2d image into list of contours it’s easier to iterate over regions</a:t>
            </a:r>
            <a:endParaRPr/>
          </a:p>
        </p:txBody>
      </p:sp>
      <p:pic>
        <p:nvPicPr>
          <p:cNvPr id="331" name="Google Shape;3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931" y="1143325"/>
            <a:ext cx="2965226" cy="20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2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Contours</a:t>
            </a:r>
            <a:endParaRPr/>
          </a:p>
        </p:txBody>
      </p:sp>
      <p:pic>
        <p:nvPicPr>
          <p:cNvPr id="339" name="Google Shape;3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38" y="4305101"/>
            <a:ext cx="7982726" cy="120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3"/>
          <p:cNvSpPr txBox="1"/>
          <p:nvPr/>
        </p:nvSpPr>
        <p:spPr>
          <a:xfrm>
            <a:off x="564900" y="1265100"/>
            <a:ext cx="8014200" cy="2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A contour is an array of dots of an object edge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Usually they are interpolated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So only extreme ones are left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Contours can be computed for a binary image (including edges)</a:t>
            </a:r>
            <a:endParaRPr sz="2300"/>
          </a:p>
        </p:txBody>
      </p:sp>
      <p:pic>
        <p:nvPicPr>
          <p:cNvPr id="341" name="Google Shape;3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625" y="1807689"/>
            <a:ext cx="3305175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3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binarization</a:t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778925" y="1331150"/>
            <a:ext cx="7653900" cy="3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375" y="1636725"/>
            <a:ext cx="3599650" cy="358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7"/>
          <p:cNvCxnSpPr>
            <a:stCxn id="85" idx="3"/>
            <a:endCxn id="87" idx="1"/>
          </p:cNvCxnSpPr>
          <p:nvPr/>
        </p:nvCxnSpPr>
        <p:spPr>
          <a:xfrm>
            <a:off x="4016025" y="3429000"/>
            <a:ext cx="1046400" cy="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2425" y="1686838"/>
            <a:ext cx="3499001" cy="34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Contour features</a:t>
            </a:r>
            <a:endParaRPr/>
          </a:p>
        </p:txBody>
      </p:sp>
      <p:sp>
        <p:nvSpPr>
          <p:cNvPr id="349" name="Google Shape;349;p44"/>
          <p:cNvSpPr txBox="1"/>
          <p:nvPr>
            <p:ph idx="1" type="body"/>
          </p:nvPr>
        </p:nvSpPr>
        <p:spPr>
          <a:xfrm>
            <a:off x="457200" y="962160"/>
            <a:ext cx="8229600" cy="56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cv2.boundingRect(cnt)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cv2.minAreaRect(cnt)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cv2.minEnclosingCircle(cnt)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cv2.fitEllipse(cnt)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others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u="sng">
                <a:solidFill>
                  <a:schemeClr val="hlink"/>
                </a:solidFill>
                <a:hlinkClick r:id="rId3"/>
              </a:rPr>
              <a:t>https://docs.opencv.org/master/dd/d49/tutorial_py_contour_features.html</a:t>
            </a:r>
            <a:endParaRPr sz="190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325" y="1143325"/>
            <a:ext cx="2251650" cy="22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0325" y="3475025"/>
            <a:ext cx="2095600" cy="20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4675" y="3475025"/>
            <a:ext cx="2095600" cy="20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4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Contour features</a:t>
            </a:r>
            <a:endParaRPr/>
          </a:p>
        </p:txBody>
      </p:sp>
      <p:sp>
        <p:nvSpPr>
          <p:cNvPr id="360" name="Google Shape;360;p45"/>
          <p:cNvSpPr txBox="1"/>
          <p:nvPr>
            <p:ph idx="1" type="body"/>
          </p:nvPr>
        </p:nvSpPr>
        <p:spPr>
          <a:xfrm>
            <a:off x="457200" y="962158"/>
            <a:ext cx="82296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Contours have internal hierarchy</a:t>
            </a:r>
            <a:endParaRPr sz="2100"/>
          </a:p>
        </p:txBody>
      </p:sp>
      <p:pic>
        <p:nvPicPr>
          <p:cNvPr id="361" name="Google Shape;3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75" y="1798300"/>
            <a:ext cx="4379595" cy="330869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5"/>
          <p:cNvSpPr txBox="1"/>
          <p:nvPr/>
        </p:nvSpPr>
        <p:spPr>
          <a:xfrm>
            <a:off x="628775" y="5996643"/>
            <a:ext cx="70581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https://docs.opencv.org/4.5.0/d9/d8b/tutorial_py_contours_hierarchy.html</a:t>
            </a:r>
            <a:r>
              <a:rPr lang="en-GB" sz="1600"/>
              <a:t> </a:t>
            </a:r>
            <a:endParaRPr sz="1600"/>
          </a:p>
        </p:txBody>
      </p:sp>
      <p:pic>
        <p:nvPicPr>
          <p:cNvPr id="363" name="Google Shape;363;p45"/>
          <p:cNvPicPr preferRelativeResize="0"/>
          <p:nvPr/>
        </p:nvPicPr>
        <p:blipFill rotWithShape="1">
          <a:blip r:embed="rId5">
            <a:alphaModFix/>
          </a:blip>
          <a:srcRect b="28629" l="27689" r="14934" t="23238"/>
          <a:stretch/>
        </p:blipFill>
        <p:spPr>
          <a:xfrm>
            <a:off x="5404336" y="1798292"/>
            <a:ext cx="2782539" cy="330869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5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Contour features</a:t>
            </a:r>
            <a:endParaRPr/>
          </a:p>
        </p:txBody>
      </p:sp>
      <p:sp>
        <p:nvSpPr>
          <p:cNvPr id="371" name="Google Shape;371;p46"/>
          <p:cNvSpPr txBox="1"/>
          <p:nvPr>
            <p:ph idx="1" type="body"/>
          </p:nvPr>
        </p:nvSpPr>
        <p:spPr>
          <a:xfrm>
            <a:off x="457200" y="962158"/>
            <a:ext cx="82296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Contours have internal hierarchy</a:t>
            </a:r>
            <a:endParaRPr sz="2100"/>
          </a:p>
        </p:txBody>
      </p:sp>
      <p:pic>
        <p:nvPicPr>
          <p:cNvPr id="372" name="Google Shape;3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75" y="1798309"/>
            <a:ext cx="6200908" cy="40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6"/>
          <p:cNvSpPr txBox="1"/>
          <p:nvPr/>
        </p:nvSpPr>
        <p:spPr>
          <a:xfrm>
            <a:off x="628775" y="5996643"/>
            <a:ext cx="70581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https://docs.opencv.org/4.5.0/d9/d8b/tutorial_py_contours_hierarchy.html</a:t>
            </a:r>
            <a:r>
              <a:rPr lang="en-GB" sz="1600"/>
              <a:t> </a:t>
            </a:r>
            <a:endParaRPr sz="1600"/>
          </a:p>
        </p:txBody>
      </p:sp>
      <p:sp>
        <p:nvSpPr>
          <p:cNvPr id="374" name="Google Shape;374;p46"/>
          <p:cNvSpPr txBox="1"/>
          <p:nvPr/>
        </p:nvSpPr>
        <p:spPr>
          <a:xfrm>
            <a:off x="6672400" y="2401300"/>
            <a:ext cx="25287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Options: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</a:rPr>
              <a:t>RETR_LIST </a:t>
            </a:r>
            <a:br>
              <a:rPr b="1" lang="en-GB" sz="2100">
                <a:solidFill>
                  <a:schemeClr val="dk1"/>
                </a:solidFill>
              </a:rPr>
            </a:br>
            <a:r>
              <a:rPr lang="en-GB" sz="2100">
                <a:solidFill>
                  <a:schemeClr val="dk1"/>
                </a:solidFill>
              </a:rPr>
              <a:t>Just all contours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</a:rPr>
              <a:t>RETR_EXTERNAL</a:t>
            </a:r>
            <a:br>
              <a:rPr b="1" lang="en-GB" sz="2100">
                <a:solidFill>
                  <a:schemeClr val="dk1"/>
                </a:solidFill>
              </a:rPr>
            </a:br>
            <a:r>
              <a:rPr lang="en-GB" sz="2100">
                <a:solidFill>
                  <a:schemeClr val="dk1"/>
                </a:solidFill>
              </a:rPr>
              <a:t>External(=outer) contours only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375" name="Google Shape;375;p46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Contour features</a:t>
            </a:r>
            <a:endParaRPr/>
          </a:p>
        </p:txBody>
      </p:sp>
      <p:sp>
        <p:nvSpPr>
          <p:cNvPr id="382" name="Google Shape;382;p47"/>
          <p:cNvSpPr txBox="1"/>
          <p:nvPr>
            <p:ph idx="1" type="body"/>
          </p:nvPr>
        </p:nvSpPr>
        <p:spPr>
          <a:xfrm>
            <a:off x="457200" y="962158"/>
            <a:ext cx="82296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Contours have internal hierarchy</a:t>
            </a:r>
            <a:endParaRPr sz="2100"/>
          </a:p>
        </p:txBody>
      </p:sp>
      <p:sp>
        <p:nvSpPr>
          <p:cNvPr id="383" name="Google Shape;383;p47"/>
          <p:cNvSpPr txBox="1"/>
          <p:nvPr/>
        </p:nvSpPr>
        <p:spPr>
          <a:xfrm>
            <a:off x="628775" y="5996643"/>
            <a:ext cx="70581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3"/>
              </a:rPr>
              <a:t>https://docs.opencv.org/4.5.0/d9/d8b/tutorial_py_contours_hierarchy.html</a:t>
            </a:r>
            <a:r>
              <a:rPr lang="en-GB" sz="1600"/>
              <a:t> </a:t>
            </a:r>
            <a:endParaRPr sz="1600"/>
          </a:p>
        </p:txBody>
      </p:sp>
      <p:sp>
        <p:nvSpPr>
          <p:cNvPr id="384" name="Google Shape;384;p47"/>
          <p:cNvSpPr txBox="1"/>
          <p:nvPr/>
        </p:nvSpPr>
        <p:spPr>
          <a:xfrm>
            <a:off x="6672400" y="2401300"/>
            <a:ext cx="25287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Options: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</a:rPr>
              <a:t>RETR_CCOMP </a:t>
            </a:r>
            <a:br>
              <a:rPr b="1" lang="en-GB" sz="2100">
                <a:solidFill>
                  <a:schemeClr val="dk1"/>
                </a:solidFill>
              </a:rPr>
            </a:br>
            <a:r>
              <a:rPr lang="en-GB" sz="2100">
                <a:solidFill>
                  <a:schemeClr val="dk1"/>
                </a:solidFill>
              </a:rPr>
              <a:t>External contours for an object: 1</a:t>
            </a:r>
            <a:br>
              <a:rPr lang="en-GB" sz="2100">
                <a:solidFill>
                  <a:schemeClr val="dk1"/>
                </a:solidFill>
              </a:rPr>
            </a:br>
            <a:r>
              <a:rPr lang="en-GB" sz="2100">
                <a:solidFill>
                  <a:schemeClr val="dk1"/>
                </a:solidFill>
              </a:rPr>
              <a:t>Internal ones: 2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385" name="Google Shape;38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739147"/>
            <a:ext cx="5821325" cy="39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7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Contour features</a:t>
            </a:r>
            <a:endParaRPr/>
          </a:p>
        </p:txBody>
      </p:sp>
      <p:sp>
        <p:nvSpPr>
          <p:cNvPr id="393" name="Google Shape;393;p48"/>
          <p:cNvSpPr txBox="1"/>
          <p:nvPr>
            <p:ph idx="1" type="body"/>
          </p:nvPr>
        </p:nvSpPr>
        <p:spPr>
          <a:xfrm>
            <a:off x="457200" y="962158"/>
            <a:ext cx="82296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Contours have internal hierarchy</a:t>
            </a:r>
            <a:endParaRPr sz="2100"/>
          </a:p>
        </p:txBody>
      </p:sp>
      <p:sp>
        <p:nvSpPr>
          <p:cNvPr id="394" name="Google Shape;394;p48"/>
          <p:cNvSpPr txBox="1"/>
          <p:nvPr/>
        </p:nvSpPr>
        <p:spPr>
          <a:xfrm>
            <a:off x="628775" y="5996643"/>
            <a:ext cx="70581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3"/>
              </a:rPr>
              <a:t>https://docs.opencv.org/4.5.0/d9/d8b/tutorial_py_contours_hierarchy.html</a:t>
            </a:r>
            <a:r>
              <a:rPr lang="en-GB" sz="1600"/>
              <a:t> </a:t>
            </a:r>
            <a:endParaRPr sz="1600"/>
          </a:p>
        </p:txBody>
      </p:sp>
      <p:sp>
        <p:nvSpPr>
          <p:cNvPr id="395" name="Google Shape;395;p48"/>
          <p:cNvSpPr txBox="1"/>
          <p:nvPr/>
        </p:nvSpPr>
        <p:spPr>
          <a:xfrm>
            <a:off x="6672400" y="2401300"/>
            <a:ext cx="25287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Options: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</a:rPr>
              <a:t>RETR_TREE </a:t>
            </a:r>
            <a:br>
              <a:rPr b="1" lang="en-GB" sz="2100">
                <a:solidFill>
                  <a:schemeClr val="dk1"/>
                </a:solidFill>
              </a:rPr>
            </a:br>
            <a:r>
              <a:rPr lang="en-GB" sz="2100">
                <a:solidFill>
                  <a:schemeClr val="dk1"/>
                </a:solidFill>
              </a:rPr>
              <a:t>A full hierarchy!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396" name="Google Shape;39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681996"/>
            <a:ext cx="6151676" cy="40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8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Morphology exercise 1: table removal</a:t>
            </a:r>
            <a:endParaRPr/>
          </a:p>
        </p:txBody>
      </p:sp>
      <p:sp>
        <p:nvSpPr>
          <p:cNvPr id="404" name="Google Shape;404;p49"/>
          <p:cNvSpPr txBox="1"/>
          <p:nvPr>
            <p:ph idx="1" type="body"/>
          </p:nvPr>
        </p:nvSpPr>
        <p:spPr>
          <a:xfrm>
            <a:off x="457200" y="962158"/>
            <a:ext cx="82296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Assume we have an image (e.g. scan) of the table:</a:t>
            </a:r>
            <a:endParaRPr sz="2100"/>
          </a:p>
        </p:txBody>
      </p:sp>
      <p:sp>
        <p:nvSpPr>
          <p:cNvPr id="405" name="Google Shape;405;p49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  <p:pic>
        <p:nvPicPr>
          <p:cNvPr id="406" name="Google Shape;4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8" y="3531813"/>
            <a:ext cx="757237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8" y="1342188"/>
            <a:ext cx="7572375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9"/>
          <p:cNvSpPr txBox="1"/>
          <p:nvPr>
            <p:ph idx="1" type="body"/>
          </p:nvPr>
        </p:nvSpPr>
        <p:spPr>
          <a:xfrm>
            <a:off x="457200" y="2790958"/>
            <a:ext cx="82296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Then, with morphological operations,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</a:t>
            </a:r>
            <a:r>
              <a:rPr lang="en-GB"/>
              <a:t>e can remove the table lines and work with symbols only:</a:t>
            </a:r>
            <a:endParaRPr/>
          </a:p>
        </p:txBody>
      </p:sp>
      <p:sp>
        <p:nvSpPr>
          <p:cNvPr id="409" name="Google Shape;409;p49"/>
          <p:cNvSpPr txBox="1"/>
          <p:nvPr>
            <p:ph idx="1" type="body"/>
          </p:nvPr>
        </p:nvSpPr>
        <p:spPr>
          <a:xfrm>
            <a:off x="457200" y="5000758"/>
            <a:ext cx="82296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Goal</a:t>
            </a:r>
            <a:r>
              <a:rPr lang="en-GB"/>
              <a:t>: create the pipeline.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W</a:t>
            </a:r>
            <a:r>
              <a:rPr lang="en-GB" sz="2000"/>
              <a:t>hat other structures can we remove that way?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How can we modify solution if the table is not vertically aligned?</a:t>
            </a:r>
            <a:endParaRPr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Morphology exercise 2: lung mask</a:t>
            </a:r>
            <a:endParaRPr/>
          </a:p>
        </p:txBody>
      </p:sp>
      <p:sp>
        <p:nvSpPr>
          <p:cNvPr id="416" name="Google Shape;416;p50"/>
          <p:cNvSpPr txBox="1"/>
          <p:nvPr>
            <p:ph idx="1" type="body"/>
          </p:nvPr>
        </p:nvSpPr>
        <p:spPr>
          <a:xfrm>
            <a:off x="3114900" y="1143325"/>
            <a:ext cx="5723700" cy="19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Assume we have a chest CT scan.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Pixel intensities are given in Hounsfield units (HU)*. For example, the air ~= -1000.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Thresholding (&lt; -250) gives us mask (1) </a:t>
            </a:r>
            <a:endParaRPr/>
          </a:p>
        </p:txBody>
      </p:sp>
      <p:sp>
        <p:nvSpPr>
          <p:cNvPr id="417" name="Google Shape;417;p50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  <p:pic>
        <p:nvPicPr>
          <p:cNvPr id="418" name="Google Shape;4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1143325"/>
            <a:ext cx="2495675" cy="25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7" y="3643473"/>
            <a:ext cx="2495675" cy="25001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0" name="Google Shape;420;p50"/>
          <p:cNvSpPr txBox="1"/>
          <p:nvPr>
            <p:ph idx="1" type="body"/>
          </p:nvPr>
        </p:nvSpPr>
        <p:spPr>
          <a:xfrm>
            <a:off x="2952875" y="5570025"/>
            <a:ext cx="558300" cy="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(1)</a:t>
            </a:r>
            <a:endParaRPr sz="2100"/>
          </a:p>
        </p:txBody>
      </p:sp>
      <p:sp>
        <p:nvSpPr>
          <p:cNvPr id="421" name="Google Shape;421;p50"/>
          <p:cNvSpPr txBox="1"/>
          <p:nvPr/>
        </p:nvSpPr>
        <p:spPr>
          <a:xfrm>
            <a:off x="2181600" y="6177263"/>
            <a:ext cx="47808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* </a:t>
            </a:r>
            <a:r>
              <a:rPr lang="en-GB" sz="1600" u="sng">
                <a:solidFill>
                  <a:schemeClr val="hlink"/>
                </a:solidFill>
                <a:hlinkClick r:id="rId5"/>
              </a:rPr>
              <a:t>https://en.wikipedia.org/wiki/Hounsfield_scale</a:t>
            </a:r>
            <a:endParaRPr sz="1600"/>
          </a:p>
        </p:txBody>
      </p:sp>
      <p:pic>
        <p:nvPicPr>
          <p:cNvPr id="422" name="Google Shape;42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2924" y="3643464"/>
            <a:ext cx="2495675" cy="250015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0"/>
          <p:cNvSpPr txBox="1"/>
          <p:nvPr>
            <p:ph idx="1" type="body"/>
          </p:nvPr>
        </p:nvSpPr>
        <p:spPr>
          <a:xfrm>
            <a:off x="5848475" y="5570025"/>
            <a:ext cx="558300" cy="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(2)</a:t>
            </a:r>
            <a:endParaRPr sz="2100"/>
          </a:p>
        </p:txBody>
      </p:sp>
      <p:cxnSp>
        <p:nvCxnSpPr>
          <p:cNvPr id="424" name="Google Shape;424;p50"/>
          <p:cNvCxnSpPr/>
          <p:nvPr/>
        </p:nvCxnSpPr>
        <p:spPr>
          <a:xfrm>
            <a:off x="3306850" y="4938450"/>
            <a:ext cx="27309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50"/>
          <p:cNvSpPr txBox="1"/>
          <p:nvPr>
            <p:ph idx="1" type="body"/>
          </p:nvPr>
        </p:nvSpPr>
        <p:spPr>
          <a:xfrm>
            <a:off x="3342975" y="3791325"/>
            <a:ext cx="35649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Goal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the pipeline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lang="en-GB"/>
              <a:t>o obtain mask (2)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binarization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778925" y="1331150"/>
            <a:ext cx="7653900" cy="3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●"/>
            </a:pPr>
            <a:r>
              <a:rPr lang="en-GB" sz="2200"/>
              <a:t>How to select a threshold for image binarization?</a:t>
            </a:r>
            <a:endParaRPr sz="22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GB" sz="2200"/>
              <a:t>Manually select a reasonable value for 1 particular image</a:t>
            </a:r>
            <a:endParaRPr sz="22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GB" sz="2200"/>
              <a:t>Estimate this value from an image. How can we do this?</a:t>
            </a:r>
            <a:endParaRPr sz="220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38" y="3514725"/>
            <a:ext cx="359092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binarization</a:t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778925" y="1331150"/>
            <a:ext cx="7653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●"/>
            </a:pPr>
            <a:r>
              <a:rPr lang="en-GB" sz="2200"/>
              <a:t>How to select a threshold for image binarization?</a:t>
            </a:r>
            <a:endParaRPr sz="22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GB" sz="2200"/>
              <a:t>Manually select a reasonable value for 1 particular image</a:t>
            </a:r>
            <a:endParaRPr sz="22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GB" sz="2200"/>
              <a:t>Estimate this value from an image. How can we do this? Analyzing the intensities!</a:t>
            </a:r>
            <a:endParaRPr sz="22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550" y="3429000"/>
            <a:ext cx="4525625" cy="28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3455150"/>
            <a:ext cx="359092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0" l="13412" r="0" t="0"/>
          <a:stretch/>
        </p:blipFill>
        <p:spPr>
          <a:xfrm>
            <a:off x="6029900" y="1006400"/>
            <a:ext cx="3190300" cy="23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binarization - Otsu</a:t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321725" y="1331150"/>
            <a:ext cx="7653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●"/>
            </a:pPr>
            <a:r>
              <a:rPr lang="en-GB" sz="2200">
                <a:solidFill>
                  <a:schemeClr val="dk1"/>
                </a:solidFill>
              </a:rPr>
              <a:t>Let us </a:t>
            </a:r>
            <a:r>
              <a:rPr lang="en-GB" sz="2200">
                <a:solidFill>
                  <a:schemeClr val="dk1"/>
                </a:solidFill>
              </a:rPr>
              <a:t>fix a threshold </a:t>
            </a:r>
            <a:r>
              <a:rPr i="1" lang="en-GB" sz="2200">
                <a:solidFill>
                  <a:srgbClr val="FF9900"/>
                </a:solidFill>
              </a:rPr>
              <a:t>th</a:t>
            </a:r>
            <a:endParaRPr i="1" sz="2200">
              <a:solidFill>
                <a:srgbClr val="FF9900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●"/>
            </a:pPr>
            <a:r>
              <a:rPr lang="en-GB" sz="2200"/>
              <a:t>We can split all pixels into two classes</a:t>
            </a:r>
            <a:br>
              <a:rPr lang="en-GB" sz="2200"/>
            </a:br>
            <a:r>
              <a:rPr lang="en-GB" sz="2200"/>
              <a:t>b</a:t>
            </a:r>
            <a:r>
              <a:rPr lang="en-GB" sz="2200"/>
              <a:t>ased on its intensities</a:t>
            </a:r>
            <a:endParaRPr sz="22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GB" sz="2200"/>
              <a:t>Background (less than </a:t>
            </a:r>
            <a:r>
              <a:rPr i="1" lang="en-GB" sz="2200"/>
              <a:t>th</a:t>
            </a:r>
            <a:r>
              <a:rPr lang="en-GB" sz="2200"/>
              <a:t>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Foreground (more or equal than th)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n</a:t>
            </a:r>
            <a:r>
              <a:rPr baseline="-25000" lang="en-GB" sz="2200">
                <a:solidFill>
                  <a:schemeClr val="dk1"/>
                </a:solidFill>
              </a:rPr>
              <a:t>b</a:t>
            </a:r>
            <a:r>
              <a:rPr lang="en-GB" sz="2200"/>
              <a:t> and </a:t>
            </a:r>
            <a:r>
              <a:rPr lang="en-GB" sz="2200">
                <a:solidFill>
                  <a:schemeClr val="dk1"/>
                </a:solidFill>
              </a:rPr>
              <a:t>n</a:t>
            </a:r>
            <a:r>
              <a:rPr baseline="-25000" lang="en-GB" sz="2200">
                <a:solidFill>
                  <a:schemeClr val="dk1"/>
                </a:solidFill>
              </a:rPr>
              <a:t>f</a:t>
            </a:r>
            <a:r>
              <a:rPr lang="en-GB" sz="2200"/>
              <a:t> are the numbers of pixels in these classes</a:t>
            </a:r>
            <a:br>
              <a:rPr lang="en-GB" sz="2200"/>
            </a:br>
            <a:endParaRPr sz="22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●"/>
            </a:pPr>
            <a:r>
              <a:rPr lang="en-GB" sz="2200"/>
              <a:t>Now we look for the optimal threshold by </a:t>
            </a:r>
            <a:r>
              <a:rPr lang="en-GB" sz="2200"/>
              <a:t>minimizing</a:t>
            </a:r>
            <a:r>
              <a:rPr lang="en-GB" sz="2200"/>
              <a:t> the weighted intra class </a:t>
            </a:r>
            <a:r>
              <a:rPr lang="en-GB" sz="2200"/>
              <a:t>variance (σ</a:t>
            </a:r>
            <a:r>
              <a:rPr baseline="-25000" lang="en-GB" sz="2200"/>
              <a:t>b </a:t>
            </a:r>
            <a:r>
              <a:rPr lang="en-GB" sz="2200"/>
              <a:t>and </a:t>
            </a:r>
            <a:r>
              <a:rPr lang="en-GB" sz="2200">
                <a:solidFill>
                  <a:schemeClr val="dk1"/>
                </a:solidFill>
              </a:rPr>
              <a:t>σ</a:t>
            </a:r>
            <a:r>
              <a:rPr baseline="-25000" lang="en-GB" sz="2200">
                <a:solidFill>
                  <a:schemeClr val="dk1"/>
                </a:solidFill>
              </a:rPr>
              <a:t>f </a:t>
            </a:r>
            <a:r>
              <a:rPr lang="en-GB" sz="2200">
                <a:solidFill>
                  <a:schemeClr val="dk1"/>
                </a:solidFill>
              </a:rPr>
              <a:t>are stds of pixel intensities)</a:t>
            </a:r>
            <a:endParaRPr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cxnSp>
        <p:nvCxnSpPr>
          <p:cNvPr id="117" name="Google Shape;117;p20"/>
          <p:cNvCxnSpPr/>
          <p:nvPr/>
        </p:nvCxnSpPr>
        <p:spPr>
          <a:xfrm rot="10800000">
            <a:off x="7465046" y="1189234"/>
            <a:ext cx="0" cy="1983000"/>
          </a:xfrm>
          <a:prstGeom prst="straightConnector1">
            <a:avLst/>
          </a:prstGeom>
          <a:noFill/>
          <a:ln cap="flat" cmpd="sng" w="38100">
            <a:solidFill>
              <a:srgbClr val="F6B2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850" y="5207025"/>
            <a:ext cx="5951650" cy="9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binarization - Otsu</a:t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778925" y="1331150"/>
            <a:ext cx="7653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●"/>
            </a:pPr>
            <a:r>
              <a:rPr lang="en-GB" sz="2200"/>
              <a:t>The idea is to find the threshold </a:t>
            </a:r>
            <a:r>
              <a:rPr i="1" lang="en-GB" sz="2200"/>
              <a:t>th </a:t>
            </a:r>
            <a:r>
              <a:rPr lang="en-GB" sz="2200"/>
              <a:t>maximizing intraclass variance </a:t>
            </a:r>
            <a:r>
              <a:rPr lang="en-GB" sz="2200"/>
              <a:t>for background </a:t>
            </a:r>
            <a:r>
              <a:rPr lang="en-GB" sz="2200"/>
              <a:t>and foreground classes of pixels</a:t>
            </a:r>
            <a:endParaRPr sz="2200"/>
          </a:p>
        </p:txBody>
      </p:sp>
      <p:sp>
        <p:nvSpPr>
          <p:cNvPr id="126" name="Google Shape;126;p21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850" y="2643650"/>
            <a:ext cx="4333934" cy="325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2205900" y="6400450"/>
            <a:ext cx="50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https://en.wikipedia.org/wiki/Otsu%27s_method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binarization - Otsu</a:t>
            </a: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778925" y="1331150"/>
            <a:ext cx="7653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●"/>
            </a:pPr>
            <a:r>
              <a:rPr lang="en-GB" sz="2200"/>
              <a:t>The idea is to find the threshold </a:t>
            </a:r>
            <a:r>
              <a:rPr i="1" lang="en-GB" sz="2200"/>
              <a:t>th </a:t>
            </a:r>
            <a:r>
              <a:rPr lang="en-GB" sz="2200"/>
              <a:t>maximizing intraclass variance for background and foreground classes of pixels</a:t>
            </a:r>
            <a:endParaRPr sz="2200"/>
          </a:p>
        </p:txBody>
      </p:sp>
      <p:sp>
        <p:nvSpPr>
          <p:cNvPr id="136" name="Google Shape;136;p22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2205900" y="6400450"/>
            <a:ext cx="50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https://en.wikipedia.org/wiki/Otsu%27s_method</a:t>
            </a:r>
            <a:r>
              <a:rPr lang="en-GB"/>
              <a:t> 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900" y="2733325"/>
            <a:ext cx="4170750" cy="312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binarization - Otsu</a:t>
            </a:r>
            <a:endParaRPr/>
          </a:p>
        </p:txBody>
      </p:sp>
      <p:sp>
        <p:nvSpPr>
          <p:cNvPr id="145" name="Google Shape;145;p23"/>
          <p:cNvSpPr txBox="1"/>
          <p:nvPr/>
        </p:nvSpPr>
        <p:spPr>
          <a:xfrm>
            <a:off x="778925" y="1331150"/>
            <a:ext cx="7653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●"/>
            </a:pPr>
            <a:r>
              <a:rPr lang="en-GB" sz="2200"/>
              <a:t>Otsu thresholding can be considered as k-means </a:t>
            </a:r>
            <a:r>
              <a:rPr lang="en-GB" sz="2200"/>
              <a:t>clustering</a:t>
            </a:r>
            <a:r>
              <a:rPr lang="en-GB" sz="2200"/>
              <a:t> in 1D space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3455150"/>
            <a:ext cx="359092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Intro2CV: page </a:t>
            </a:r>
            <a:fld id="{00000000-1234-1234-1234-123412341234}" type="slidenum">
              <a:rPr lang="en-GB" sz="1200">
                <a:solidFill>
                  <a:srgbClr val="000000"/>
                </a:solidFill>
              </a:rPr>
              <a:t>‹#›</a:t>
            </a:fld>
            <a:endParaRPr sz="1200">
              <a:solidFill>
                <a:srgbClr val="000000"/>
              </a:solidFill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125" y="3455150"/>
            <a:ext cx="359092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esentation Template_11.29.12">
  <a:themeElements>
    <a:clrScheme name="Sktech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8E9B23"/>
      </a:accent1>
      <a:accent2>
        <a:srgbClr val="4C5412"/>
      </a:accent2>
      <a:accent3>
        <a:srgbClr val="899623"/>
      </a:accent3>
      <a:accent4>
        <a:srgbClr val="CDDA63"/>
      </a:accent4>
      <a:accent5>
        <a:srgbClr val="DAE48C"/>
      </a:accent5>
      <a:accent6>
        <a:srgbClr val="E9EFBB"/>
      </a:accent6>
      <a:hlink>
        <a:srgbClr val="92D050"/>
      </a:hlink>
      <a:folHlink>
        <a:srgbClr val="89962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